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F5DD62-0EC4-4AE1-9CDF-048D8572A8E4}" v="1312" dt="2023-03-30T19:02:48.774"/>
    <p1510:client id="{93F746EB-3BF1-4399-A536-C20A26BCE400}" v="21" dt="2023-03-30T18:36:49.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24" d="100"/>
          <a:sy n="124"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EE68DA8-83DF-E381-605C-1B78FEFB7319}"/>
              </a:ext>
            </a:extLst>
          </p:cNvPr>
          <p:cNvSpPr/>
          <p:nvPr/>
        </p:nvSpPr>
        <p:spPr>
          <a:xfrm>
            <a:off x="426492" y="426493"/>
            <a:ext cx="5038298" cy="10122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cs typeface="Calibri"/>
              </a:rPr>
              <a:t>HPS Science Teacher Workshop</a:t>
            </a:r>
            <a:endParaRPr lang="en-US" b="1" dirty="0">
              <a:cs typeface="Calibri"/>
            </a:endParaRPr>
          </a:p>
        </p:txBody>
      </p:sp>
      <p:sp>
        <p:nvSpPr>
          <p:cNvPr id="3" name="TextBox 2">
            <a:extLst>
              <a:ext uri="{FF2B5EF4-FFF2-40B4-BE49-F238E27FC236}">
                <a16:creationId xmlns:a16="http://schemas.microsoft.com/office/drawing/2014/main" id="{8D0CE6EA-058B-5C0D-978A-4E4898542291}"/>
              </a:ext>
            </a:extLst>
          </p:cNvPr>
          <p:cNvSpPr txBox="1"/>
          <p:nvPr/>
        </p:nvSpPr>
        <p:spPr>
          <a:xfrm>
            <a:off x="7901125" y="3429000"/>
            <a:ext cx="3977197" cy="2677656"/>
          </a:xfrm>
          <a:prstGeom prst="rect">
            <a:avLst/>
          </a:prstGeom>
          <a:noFill/>
        </p:spPr>
        <p:txBody>
          <a:bodyPr wrap="square" rtlCol="0">
            <a:spAutoFit/>
          </a:bodyPr>
          <a:lstStyle/>
          <a:p>
            <a:pPr algn="ctr"/>
            <a:r>
              <a:rPr lang="en-US" sz="2400" b="1" kern="1200" dirty="0">
                <a:solidFill>
                  <a:srgbClr val="FF0000"/>
                </a:solidFill>
                <a:latin typeface="+mn-lt"/>
                <a:ea typeface="+mn-ea"/>
                <a:cs typeface="+mn-cs"/>
              </a:rPr>
              <a:t>Workshop Announcement:</a:t>
            </a:r>
          </a:p>
          <a:p>
            <a:pPr algn="ctr"/>
            <a:r>
              <a:rPr lang="en-US" sz="2400" kern="1200" dirty="0">
                <a:solidFill>
                  <a:srgbClr val="FF0000"/>
                </a:solidFill>
                <a:latin typeface="+mn-lt"/>
                <a:ea typeface="+mn-ea"/>
                <a:cs typeface="+mn-cs"/>
              </a:rPr>
              <a:t>July 23, 2023</a:t>
            </a:r>
          </a:p>
          <a:p>
            <a:pPr algn="ctr"/>
            <a:r>
              <a:rPr lang="en-US" sz="2400" dirty="0">
                <a:solidFill>
                  <a:srgbClr val="FF0000"/>
                </a:solidFill>
              </a:rPr>
              <a:t>2:00 p.m. – 6:00 p.m. Eastern</a:t>
            </a:r>
          </a:p>
          <a:p>
            <a:pPr algn="ctr"/>
            <a:r>
              <a:rPr lang="en-US" sz="2400" kern="1200" dirty="0">
                <a:solidFill>
                  <a:srgbClr val="FF0000"/>
                </a:solidFill>
                <a:latin typeface="+mn-lt"/>
                <a:ea typeface="+mn-ea"/>
                <a:cs typeface="+mn-cs"/>
              </a:rPr>
              <a:t>Gaylord National Harbor, MD</a:t>
            </a:r>
          </a:p>
          <a:p>
            <a:pPr algn="ctr"/>
            <a:r>
              <a:rPr lang="en-US" sz="2400" dirty="0">
                <a:solidFill>
                  <a:srgbClr val="FF0000"/>
                </a:solidFill>
              </a:rPr>
              <a:t>Virtual &amp; In-Person</a:t>
            </a:r>
          </a:p>
          <a:p>
            <a:pPr algn="ctr"/>
            <a:r>
              <a:rPr lang="en-US" sz="2400" dirty="0">
                <a:solidFill>
                  <a:srgbClr val="FF0000"/>
                </a:solidFill>
              </a:rPr>
              <a:t>Registration Deadline</a:t>
            </a:r>
          </a:p>
          <a:p>
            <a:pPr algn="ctr"/>
            <a:r>
              <a:rPr lang="en-US" sz="2400" kern="1200" dirty="0">
                <a:solidFill>
                  <a:srgbClr val="FF0000"/>
                </a:solidFill>
                <a:latin typeface="+mn-lt"/>
                <a:ea typeface="+mn-ea"/>
                <a:cs typeface="+mn-cs"/>
              </a:rPr>
              <a:t>(Insert registration link here)</a:t>
            </a:r>
          </a:p>
        </p:txBody>
      </p:sp>
      <p:sp>
        <p:nvSpPr>
          <p:cNvPr id="5" name="TextBox 4">
            <a:extLst>
              <a:ext uri="{FF2B5EF4-FFF2-40B4-BE49-F238E27FC236}">
                <a16:creationId xmlns:a16="http://schemas.microsoft.com/office/drawing/2014/main" id="{F87A4D5D-2F2A-B197-11BF-B297A09AF326}"/>
              </a:ext>
            </a:extLst>
          </p:cNvPr>
          <p:cNvSpPr txBox="1"/>
          <p:nvPr/>
        </p:nvSpPr>
        <p:spPr>
          <a:xfrm>
            <a:off x="313678" y="1536174"/>
            <a:ext cx="7253056" cy="5324535"/>
          </a:xfrm>
          <a:prstGeom prst="rect">
            <a:avLst/>
          </a:prstGeom>
          <a:noFill/>
        </p:spPr>
        <p:txBody>
          <a:bodyPr wrap="square" rtlCol="0">
            <a:spAutoFit/>
          </a:bodyPr>
          <a:lstStyle/>
          <a:p>
            <a:r>
              <a:rPr lang="en-US" sz="2000" dirty="0"/>
              <a:t>The Science Support Committee (SSC) of the Health Physics Society offers a workshop specifically for middle and high school teachers wanting to learn – and share – information about ionizing radiation and radiation protection with their students.  The workshop covers the following topics:</a:t>
            </a:r>
          </a:p>
          <a:p>
            <a:pPr marL="342900" indent="-342900">
              <a:buFont typeface="Arial" panose="020B0604020202020204" pitchFamily="34" charset="0"/>
              <a:buChar char="•"/>
            </a:pPr>
            <a:r>
              <a:rPr lang="en-US" sz="2000" dirty="0"/>
              <a:t>Fundamentals of Radiation</a:t>
            </a:r>
          </a:p>
          <a:p>
            <a:pPr marL="342900" indent="-342900">
              <a:buFont typeface="Arial" panose="020B0604020202020204" pitchFamily="34" charset="0"/>
              <a:buChar char="•"/>
            </a:pPr>
            <a:r>
              <a:rPr lang="en-US" sz="2000" dirty="0"/>
              <a:t>Exposure to Radiation in Modern Life</a:t>
            </a:r>
          </a:p>
          <a:p>
            <a:pPr marL="342900" indent="-342900">
              <a:buFont typeface="Arial" panose="020B0604020202020204" pitchFamily="34" charset="0"/>
              <a:buChar char="•"/>
            </a:pPr>
            <a:r>
              <a:rPr lang="en-US" sz="2000" dirty="0"/>
              <a:t>Hands-on Experiments with Provided Detector Kit</a:t>
            </a:r>
          </a:p>
          <a:p>
            <a:pPr marL="342900" indent="-342900">
              <a:buFont typeface="Arial" panose="020B0604020202020204" pitchFamily="34" charset="0"/>
              <a:buChar char="•"/>
            </a:pPr>
            <a:r>
              <a:rPr lang="en-US" sz="2000" dirty="0"/>
              <a:t>Cellular Biology and Radiation Effects</a:t>
            </a:r>
          </a:p>
          <a:p>
            <a:pPr marL="342900" indent="-342900">
              <a:buFont typeface="Arial" panose="020B0604020202020204" pitchFamily="34" charset="0"/>
              <a:buChar char="•"/>
            </a:pPr>
            <a:r>
              <a:rPr lang="en-US" sz="2000" dirty="0"/>
              <a:t>Radioactive Waste Management</a:t>
            </a:r>
          </a:p>
          <a:p>
            <a:pPr marL="342900" indent="-342900">
              <a:buFont typeface="Arial" panose="020B0604020202020204" pitchFamily="34" charset="0"/>
              <a:buChar char="•"/>
            </a:pPr>
            <a:r>
              <a:rPr lang="en-US" sz="2000" dirty="0"/>
              <a:t>Health Physics as a Career </a:t>
            </a:r>
          </a:p>
          <a:p>
            <a:pPr marL="342900" indent="-342900">
              <a:buFont typeface="Arial" panose="020B0604020202020204" pitchFamily="34" charset="0"/>
              <a:buChar char="•"/>
            </a:pPr>
            <a:endParaRPr lang="en-US" sz="2000" dirty="0"/>
          </a:p>
          <a:p>
            <a:r>
              <a:rPr lang="en-US" sz="2000" dirty="0"/>
              <a:t>The Workshop is a four-hour overview of the entire course which includes provided PowerPoint slides, lesson plans,  and radiation detector kit.  There is no registration fee for the workshop.  If you would like more information, please use the request link:  </a:t>
            </a:r>
            <a:r>
              <a:rPr lang="en-US" sz="2000" dirty="0" err="1"/>
              <a:t>xxxxxxxx</a:t>
            </a: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161</Words>
  <Application>Microsoft Macintosh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dc:creator>
  <cp:lastModifiedBy>Craig Little</cp:lastModifiedBy>
  <cp:revision>13</cp:revision>
  <dcterms:created xsi:type="dcterms:W3CDTF">2023-03-30T18:33:47Z</dcterms:created>
  <dcterms:modified xsi:type="dcterms:W3CDTF">2023-04-19T17:16:16Z</dcterms:modified>
</cp:coreProperties>
</file>