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1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2" r:id="rId16"/>
    <p:sldId id="278" r:id="rId17"/>
    <p:sldId id="275" r:id="rId18"/>
    <p:sldId id="280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4" autoAdjust="0"/>
  </p:normalViewPr>
  <p:slideViewPr>
    <p:cSldViewPr snapToGrid="0" snapToObjects="1">
      <p:cViewPr varScale="1">
        <p:scale>
          <a:sx n="66" d="100"/>
          <a:sy n="66" d="100"/>
        </p:scale>
        <p:origin x="-6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6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F402F-CF2A-2345-BB1A-B1819401D6C4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531A8-BC88-574C-9DB6-B684C55011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2312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4D64E-8051-AD44-A5A7-9DEB816D8A21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4ECB5-FFAE-F041-9DC7-FB5BA7F82E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5410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02756" indent="-270291" defTabSz="912983" eaLnBrk="0" hangingPunct="0"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2983" eaLnBrk="0" hangingPunct="0"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2983" eaLnBrk="0" hangingPunct="0"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2983" eaLnBrk="0" hangingPunct="0"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987796E-4096-594E-AFCE-AE39773DEFDC}" type="slidenum">
              <a:rPr lang="en-US" sz="900" b="0"/>
              <a:pPr/>
              <a:t>16</a:t>
            </a:fld>
            <a:endParaRPr lang="en-US" sz="900" b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Oversimplify, if necessary for understanding of relationships.  You can always refer the audience back to your full paper in the proceedings.</a:t>
            </a:r>
          </a:p>
          <a:p>
            <a:endParaRPr lang="en-US"/>
          </a:p>
          <a:p>
            <a:r>
              <a:rPr lang="en-US"/>
              <a:t>Note the use of thicker than default lines to promote easier viewing.</a:t>
            </a:r>
          </a:p>
          <a:p>
            <a:endParaRPr lang="en-US"/>
          </a:p>
          <a:p>
            <a:r>
              <a:rPr lang="en-US"/>
              <a:t>In this example the author discusses relationships in three areas of the curve, and makes each of the three areas appear by clicking the slide controller.  </a:t>
            </a:r>
          </a:p>
          <a:p>
            <a:endParaRPr lang="en-US"/>
          </a:p>
          <a:p>
            <a:r>
              <a:rPr lang="en-US"/>
              <a:t>However… consider having </a:t>
            </a:r>
            <a:r>
              <a:rPr lang="en-US" b="1"/>
              <a:t>all</a:t>
            </a:r>
            <a:r>
              <a:rPr lang="en-US"/>
              <a:t> of your data display at once, unless you </a:t>
            </a:r>
            <a:r>
              <a:rPr lang="en-US" i="1"/>
              <a:t>really</a:t>
            </a:r>
            <a:r>
              <a:rPr lang="en-US"/>
              <a:t> need to use this technique.  Keep it simple.</a:t>
            </a:r>
          </a:p>
        </p:txBody>
      </p:sp>
    </p:spTree>
    <p:extLst>
      <p:ext uri="{BB962C8B-B14F-4D97-AF65-F5344CB8AC3E}">
        <p14:creationId xmlns="" xmlns:p14="http://schemas.microsoft.com/office/powerpoint/2010/main" val="1796277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537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347562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F69C-C2C6-C047-B4FA-B4D7AFEAE5C8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F69C-C2C6-C047-B4FA-B4D7AFEAE5C8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A04F-350F-0F4E-8AC8-687D20742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13" y="104775"/>
            <a:ext cx="8955087" cy="863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28600" y="1600200"/>
            <a:ext cx="89154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1373A1-8752-4A84-9E99-E601A74BE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556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146123"/>
            <a:ext cx="7315200" cy="11448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E1B5F69C-C2C6-C047-B4FA-B4D7AFEAE5C8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0F4A04F-350F-0F4E-8AC8-687D207425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9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Computer Projection </a:t>
            </a:r>
            <a:br>
              <a:rPr lang="en-US" dirty="0"/>
            </a:br>
            <a:r>
              <a:rPr lang="en-US" dirty="0"/>
              <a:t>Presentation Guide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 smtClean="0"/>
              <a:t>2016 </a:t>
            </a:r>
            <a:r>
              <a:rPr lang="en-US" dirty="0"/>
              <a:t>HPS Annual Meeting </a:t>
            </a:r>
          </a:p>
          <a:p>
            <a:r>
              <a:rPr lang="en-US" dirty="0" smtClean="0"/>
              <a:t>Spokane, WA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0314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contrast very important</a:t>
            </a:r>
          </a:p>
          <a:p>
            <a:r>
              <a:rPr lang="en-US" dirty="0"/>
              <a:t>Use light lines/text on a dark background</a:t>
            </a:r>
          </a:p>
          <a:p>
            <a:pPr lvl="1"/>
            <a:r>
              <a:rPr lang="en-US" dirty="0"/>
              <a:t>Foreground:  White, yellow, light cyan</a:t>
            </a:r>
          </a:p>
          <a:p>
            <a:pPr lvl="1"/>
            <a:r>
              <a:rPr lang="en-US" dirty="0"/>
              <a:t>Background:  Black, dark blue, dark brown</a:t>
            </a:r>
          </a:p>
          <a:p>
            <a:pPr lvl="1"/>
            <a:endParaRPr lang="en-US" dirty="0"/>
          </a:p>
          <a:p>
            <a:r>
              <a:rPr lang="en-US" dirty="0"/>
              <a:t>Caution:  </a:t>
            </a:r>
            <a:r>
              <a:rPr lang="en-US" b="1" dirty="0">
                <a:solidFill>
                  <a:srgbClr val="FF0000"/>
                </a:solidFill>
              </a:rPr>
              <a:t>Red</a:t>
            </a:r>
            <a:r>
              <a:rPr lang="en-US" dirty="0"/>
              <a:t>, </a:t>
            </a:r>
            <a:r>
              <a:rPr lang="en-US" b="1" dirty="0">
                <a:solidFill>
                  <a:srgbClr val="FFC000"/>
                </a:solidFill>
              </a:rPr>
              <a:t>orange</a:t>
            </a:r>
            <a:r>
              <a:rPr lang="en-US" dirty="0"/>
              <a:t> or </a:t>
            </a:r>
            <a:r>
              <a:rPr lang="en-US" b="1" dirty="0">
                <a:solidFill>
                  <a:srgbClr val="0070C0"/>
                </a:solidFill>
              </a:rPr>
              <a:t>blue</a:t>
            </a:r>
            <a:r>
              <a:rPr lang="en-US" dirty="0"/>
              <a:t> lettering and lines become unreadable when projected</a:t>
            </a:r>
          </a:p>
        </p:txBody>
      </p:sp>
    </p:spTree>
    <p:extLst>
      <p:ext uri="{BB962C8B-B14F-4D97-AF65-F5344CB8AC3E}">
        <p14:creationId xmlns="" xmlns:p14="http://schemas.microsoft.com/office/powerpoint/2010/main" val="3433385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Display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Slides should display instantly</a:t>
            </a:r>
          </a:p>
          <a:p>
            <a:r>
              <a:rPr lang="en-US"/>
              <a:t>Do not distract the audience with slow transition effects</a:t>
            </a:r>
          </a:p>
          <a:p>
            <a:r>
              <a:rPr lang="en-US"/>
              <a:t>Avoid overuse of slow graphics, fonts and special effects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55514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Transitions Between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Special animation should not be used when changing from one slide to another</a:t>
            </a:r>
          </a:p>
          <a:p>
            <a:pPr lvl="1"/>
            <a:r>
              <a:rPr lang="en-US" dirty="0"/>
              <a:t>Usually highly distracting to audience</a:t>
            </a:r>
          </a:p>
          <a:p>
            <a:pPr lvl="1"/>
            <a:r>
              <a:rPr lang="en-US" dirty="0"/>
              <a:t>Use only as special attention getter</a:t>
            </a:r>
          </a:p>
          <a:p>
            <a:r>
              <a:rPr lang="en-US" dirty="0"/>
              <a:t>Default settings should be:</a:t>
            </a:r>
          </a:p>
          <a:p>
            <a:pPr lvl="1"/>
            <a:r>
              <a:rPr lang="en-US" dirty="0"/>
              <a:t>Effect:      No transition</a:t>
            </a:r>
          </a:p>
          <a:p>
            <a:pPr lvl="1"/>
            <a:r>
              <a:rPr lang="en-US" dirty="0"/>
              <a:t>Speed:     Fast</a:t>
            </a:r>
          </a:p>
          <a:p>
            <a:pPr lvl="1"/>
            <a:r>
              <a:rPr lang="en-US" dirty="0"/>
              <a:t>Advance: On mouse click</a:t>
            </a:r>
          </a:p>
        </p:txBody>
      </p:sp>
    </p:spTree>
    <p:extLst>
      <p:ext uri="{BB962C8B-B14F-4D97-AF65-F5344CB8AC3E}">
        <p14:creationId xmlns="" xmlns:p14="http://schemas.microsoft.com/office/powerpoint/2010/main" val="816586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Transitions Between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Can be highly effective</a:t>
            </a:r>
          </a:p>
          <a:p>
            <a:r>
              <a:rPr lang="en-US"/>
              <a:t> Focus attention on a specific line of a slide</a:t>
            </a:r>
          </a:p>
          <a:p>
            <a:r>
              <a:rPr lang="en-US"/>
              <a:t> Dim previous lines for more emphasis on current line</a:t>
            </a:r>
          </a:p>
          <a:p>
            <a:r>
              <a:rPr lang="en-US"/>
              <a:t> Transitions should be instantaneous</a:t>
            </a:r>
          </a:p>
          <a:p>
            <a:r>
              <a:rPr lang="en-US"/>
              <a:t> Be consistent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88945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Presenting Information: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Keep diagrams simple</a:t>
            </a:r>
          </a:p>
          <a:p>
            <a:r>
              <a:rPr lang="en-US" dirty="0"/>
              <a:t> Easy to view</a:t>
            </a:r>
          </a:p>
          <a:p>
            <a:r>
              <a:rPr lang="en-US" dirty="0"/>
              <a:t> Make text readable</a:t>
            </a:r>
          </a:p>
          <a:p>
            <a:r>
              <a:rPr lang="en-US" dirty="0"/>
              <a:t> Use all space in rectangle</a:t>
            </a:r>
          </a:p>
        </p:txBody>
      </p:sp>
    </p:spTree>
    <p:extLst>
      <p:ext uri="{BB962C8B-B14F-4D97-AF65-F5344CB8AC3E}">
        <p14:creationId xmlns="" xmlns:p14="http://schemas.microsoft.com/office/powerpoint/2010/main" val="515416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Presenting Information: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Keep graphs simple</a:t>
            </a:r>
          </a:p>
          <a:p>
            <a:r>
              <a:rPr lang="en-US" dirty="0"/>
              <a:t> Eliminate or subdue distracting grid lines</a:t>
            </a:r>
          </a:p>
          <a:p>
            <a:r>
              <a:rPr lang="en-US" dirty="0"/>
              <a:t> Use large font sizes</a:t>
            </a:r>
          </a:p>
          <a:p>
            <a:r>
              <a:rPr lang="en-US" dirty="0"/>
              <a:t> Example follows on next slide:</a:t>
            </a:r>
          </a:p>
        </p:txBody>
      </p:sp>
    </p:spTree>
    <p:extLst>
      <p:ext uri="{BB962C8B-B14F-4D97-AF65-F5344CB8AC3E}">
        <p14:creationId xmlns="" xmlns:p14="http://schemas.microsoft.com/office/powerpoint/2010/main" val="1502429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Coverage vs. No. of Vectors</a:t>
            </a:r>
          </a:p>
        </p:txBody>
      </p:sp>
      <p:sp>
        <p:nvSpPr>
          <p:cNvPr id="19459" name="Line 4"/>
          <p:cNvSpPr>
            <a:spLocks noChangeShapeType="1"/>
          </p:cNvSpPr>
          <p:nvPr/>
        </p:nvSpPr>
        <p:spPr bwMode="auto">
          <a:xfrm flipH="1">
            <a:off x="2444750" y="1368425"/>
            <a:ext cx="0" cy="4041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2398713" y="5392738"/>
            <a:ext cx="9366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6"/>
          <p:cNvSpPr>
            <a:spLocks noChangeShapeType="1"/>
          </p:cNvSpPr>
          <p:nvPr/>
        </p:nvSpPr>
        <p:spPr bwMode="auto">
          <a:xfrm>
            <a:off x="2398713" y="4592638"/>
            <a:ext cx="9366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7"/>
          <p:cNvSpPr>
            <a:spLocks noChangeShapeType="1"/>
          </p:cNvSpPr>
          <p:nvPr/>
        </p:nvSpPr>
        <p:spPr bwMode="auto">
          <a:xfrm>
            <a:off x="2398713" y="3779838"/>
            <a:ext cx="9366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>
            <a:off x="2398713" y="2979738"/>
            <a:ext cx="9366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9"/>
          <p:cNvSpPr>
            <a:spLocks noChangeShapeType="1"/>
          </p:cNvSpPr>
          <p:nvPr/>
        </p:nvSpPr>
        <p:spPr bwMode="auto">
          <a:xfrm>
            <a:off x="2398713" y="2166938"/>
            <a:ext cx="9366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>
            <a:off x="2398713" y="1368425"/>
            <a:ext cx="9366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1"/>
          <p:cNvSpPr>
            <a:spLocks noChangeShapeType="1"/>
          </p:cNvSpPr>
          <p:nvPr/>
        </p:nvSpPr>
        <p:spPr bwMode="auto">
          <a:xfrm>
            <a:off x="2500313" y="5394325"/>
            <a:ext cx="592931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 flipV="1">
            <a:off x="2492375" y="5392738"/>
            <a:ext cx="1588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3"/>
          <p:cNvSpPr>
            <a:spLocks noChangeShapeType="1"/>
          </p:cNvSpPr>
          <p:nvPr/>
        </p:nvSpPr>
        <p:spPr bwMode="auto">
          <a:xfrm flipV="1">
            <a:off x="3341688" y="5392738"/>
            <a:ext cx="1587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4"/>
          <p:cNvSpPr>
            <a:spLocks noChangeShapeType="1"/>
          </p:cNvSpPr>
          <p:nvPr/>
        </p:nvSpPr>
        <p:spPr bwMode="auto">
          <a:xfrm flipV="1">
            <a:off x="4191000" y="5392738"/>
            <a:ext cx="1588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5"/>
          <p:cNvSpPr>
            <a:spLocks noChangeShapeType="1"/>
          </p:cNvSpPr>
          <p:nvPr/>
        </p:nvSpPr>
        <p:spPr bwMode="auto">
          <a:xfrm flipV="1">
            <a:off x="5038725" y="5392738"/>
            <a:ext cx="1588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6"/>
          <p:cNvSpPr>
            <a:spLocks noChangeShapeType="1"/>
          </p:cNvSpPr>
          <p:nvPr/>
        </p:nvSpPr>
        <p:spPr bwMode="auto">
          <a:xfrm flipV="1">
            <a:off x="5875338" y="5392738"/>
            <a:ext cx="1587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7"/>
          <p:cNvSpPr>
            <a:spLocks noChangeShapeType="1"/>
          </p:cNvSpPr>
          <p:nvPr/>
        </p:nvSpPr>
        <p:spPr bwMode="auto">
          <a:xfrm flipV="1">
            <a:off x="6723063" y="5392738"/>
            <a:ext cx="1587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8"/>
          <p:cNvSpPr>
            <a:spLocks noChangeShapeType="1"/>
          </p:cNvSpPr>
          <p:nvPr/>
        </p:nvSpPr>
        <p:spPr bwMode="auto">
          <a:xfrm flipV="1">
            <a:off x="7572375" y="5392738"/>
            <a:ext cx="1588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9"/>
          <p:cNvSpPr>
            <a:spLocks noChangeShapeType="1"/>
          </p:cNvSpPr>
          <p:nvPr/>
        </p:nvSpPr>
        <p:spPr bwMode="auto">
          <a:xfrm flipV="1">
            <a:off x="8421688" y="5392738"/>
            <a:ext cx="1587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2816225" y="3686175"/>
            <a:ext cx="1900238" cy="1612900"/>
            <a:chOff x="1774" y="2322"/>
            <a:chExt cx="1197" cy="1016"/>
          </a:xfrm>
        </p:grpSpPr>
        <p:sp>
          <p:nvSpPr>
            <p:cNvPr id="19516" name="Line 21"/>
            <p:cNvSpPr>
              <a:spLocks noChangeShapeType="1"/>
            </p:cNvSpPr>
            <p:nvPr/>
          </p:nvSpPr>
          <p:spPr bwMode="auto">
            <a:xfrm flipV="1">
              <a:off x="2368" y="2381"/>
              <a:ext cx="535" cy="512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7" name="Rectangle 36"/>
            <p:cNvSpPr>
              <a:spLocks noChangeArrowheads="1"/>
            </p:cNvSpPr>
            <p:nvPr/>
          </p:nvSpPr>
          <p:spPr bwMode="auto">
            <a:xfrm>
              <a:off x="2843" y="2322"/>
              <a:ext cx="128" cy="1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8" name="Line 20"/>
            <p:cNvSpPr>
              <a:spLocks noChangeShapeType="1"/>
            </p:cNvSpPr>
            <p:nvPr/>
          </p:nvSpPr>
          <p:spPr bwMode="auto">
            <a:xfrm flipV="1">
              <a:off x="1833" y="2893"/>
              <a:ext cx="535" cy="378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9" name="Rectangle 26"/>
            <p:cNvSpPr>
              <a:spLocks noChangeArrowheads="1"/>
            </p:cNvSpPr>
            <p:nvPr/>
          </p:nvSpPr>
          <p:spPr bwMode="auto">
            <a:xfrm>
              <a:off x="1774" y="3212"/>
              <a:ext cx="127" cy="1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0" name="Line 27"/>
            <p:cNvSpPr>
              <a:spLocks noChangeShapeType="1"/>
            </p:cNvSpPr>
            <p:nvPr/>
          </p:nvSpPr>
          <p:spPr bwMode="auto">
            <a:xfrm flipH="1" flipV="1">
              <a:off x="1774" y="3212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1" name="Line 28"/>
            <p:cNvSpPr>
              <a:spLocks noChangeShapeType="1"/>
            </p:cNvSpPr>
            <p:nvPr/>
          </p:nvSpPr>
          <p:spPr bwMode="auto">
            <a:xfrm>
              <a:off x="1833" y="3271"/>
              <a:ext cx="60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2" name="Line 29"/>
            <p:cNvSpPr>
              <a:spLocks noChangeShapeType="1"/>
            </p:cNvSpPr>
            <p:nvPr/>
          </p:nvSpPr>
          <p:spPr bwMode="auto">
            <a:xfrm flipH="1">
              <a:off x="1774" y="3271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3" name="Line 30"/>
            <p:cNvSpPr>
              <a:spLocks noChangeShapeType="1"/>
            </p:cNvSpPr>
            <p:nvPr/>
          </p:nvSpPr>
          <p:spPr bwMode="auto">
            <a:xfrm flipV="1">
              <a:off x="1833" y="3212"/>
              <a:ext cx="60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4" name="Rectangle 31"/>
            <p:cNvSpPr>
              <a:spLocks noChangeArrowheads="1"/>
            </p:cNvSpPr>
            <p:nvPr/>
          </p:nvSpPr>
          <p:spPr bwMode="auto">
            <a:xfrm>
              <a:off x="2309" y="2834"/>
              <a:ext cx="127" cy="1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5" name="Line 32"/>
            <p:cNvSpPr>
              <a:spLocks noChangeShapeType="1"/>
            </p:cNvSpPr>
            <p:nvPr/>
          </p:nvSpPr>
          <p:spPr bwMode="auto">
            <a:xfrm flipH="1" flipV="1">
              <a:off x="2309" y="2834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6" name="Line 33"/>
            <p:cNvSpPr>
              <a:spLocks noChangeShapeType="1"/>
            </p:cNvSpPr>
            <p:nvPr/>
          </p:nvSpPr>
          <p:spPr bwMode="auto">
            <a:xfrm>
              <a:off x="2368" y="2893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7" name="Line 34"/>
            <p:cNvSpPr>
              <a:spLocks noChangeShapeType="1"/>
            </p:cNvSpPr>
            <p:nvPr/>
          </p:nvSpPr>
          <p:spPr bwMode="auto">
            <a:xfrm flipH="1">
              <a:off x="2309" y="2893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8" name="Line 35"/>
            <p:cNvSpPr>
              <a:spLocks noChangeShapeType="1"/>
            </p:cNvSpPr>
            <p:nvPr/>
          </p:nvSpPr>
          <p:spPr bwMode="auto">
            <a:xfrm flipV="1">
              <a:off x="2368" y="2834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9" name="Line 37"/>
            <p:cNvSpPr>
              <a:spLocks noChangeShapeType="1"/>
            </p:cNvSpPr>
            <p:nvPr/>
          </p:nvSpPr>
          <p:spPr bwMode="auto">
            <a:xfrm flipH="1" flipV="1">
              <a:off x="2843" y="2322"/>
              <a:ext cx="60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0" name="Line 38"/>
            <p:cNvSpPr>
              <a:spLocks noChangeShapeType="1"/>
            </p:cNvSpPr>
            <p:nvPr/>
          </p:nvSpPr>
          <p:spPr bwMode="auto">
            <a:xfrm>
              <a:off x="2903" y="2381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1" name="Line 39"/>
            <p:cNvSpPr>
              <a:spLocks noChangeShapeType="1"/>
            </p:cNvSpPr>
            <p:nvPr/>
          </p:nvSpPr>
          <p:spPr bwMode="auto">
            <a:xfrm flipH="1">
              <a:off x="2843" y="2381"/>
              <a:ext cx="60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2" name="Line 40"/>
            <p:cNvSpPr>
              <a:spLocks noChangeShapeType="1"/>
            </p:cNvSpPr>
            <p:nvPr/>
          </p:nvSpPr>
          <p:spPr bwMode="auto">
            <a:xfrm flipV="1">
              <a:off x="2903" y="2322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79"/>
          <p:cNvGrpSpPr>
            <a:grpSpLocks/>
          </p:cNvGrpSpPr>
          <p:nvPr/>
        </p:nvGrpSpPr>
        <p:grpSpPr bwMode="auto">
          <a:xfrm>
            <a:off x="4608513" y="2074863"/>
            <a:ext cx="1804987" cy="1704975"/>
            <a:chOff x="2903" y="1307"/>
            <a:chExt cx="1137" cy="1074"/>
          </a:xfrm>
        </p:grpSpPr>
        <p:sp>
          <p:nvSpPr>
            <p:cNvPr id="19503" name="Rectangle 41"/>
            <p:cNvSpPr>
              <a:spLocks noChangeArrowheads="1"/>
            </p:cNvSpPr>
            <p:nvPr/>
          </p:nvSpPr>
          <p:spPr bwMode="auto">
            <a:xfrm>
              <a:off x="3378" y="1693"/>
              <a:ext cx="127" cy="1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4" name="Line 42"/>
            <p:cNvSpPr>
              <a:spLocks noChangeShapeType="1"/>
            </p:cNvSpPr>
            <p:nvPr/>
          </p:nvSpPr>
          <p:spPr bwMode="auto">
            <a:xfrm flipH="1" flipV="1">
              <a:off x="3378" y="1693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5" name="Line 44"/>
            <p:cNvSpPr>
              <a:spLocks noChangeShapeType="1"/>
            </p:cNvSpPr>
            <p:nvPr/>
          </p:nvSpPr>
          <p:spPr bwMode="auto">
            <a:xfrm flipH="1">
              <a:off x="3378" y="1752"/>
              <a:ext cx="59" cy="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6" name="Line 45"/>
            <p:cNvSpPr>
              <a:spLocks noChangeShapeType="1"/>
            </p:cNvSpPr>
            <p:nvPr/>
          </p:nvSpPr>
          <p:spPr bwMode="auto">
            <a:xfrm flipV="1">
              <a:off x="3437" y="1693"/>
              <a:ext cx="60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7" name="Rectangle 46"/>
            <p:cNvSpPr>
              <a:spLocks noChangeArrowheads="1"/>
            </p:cNvSpPr>
            <p:nvPr/>
          </p:nvSpPr>
          <p:spPr bwMode="auto">
            <a:xfrm>
              <a:off x="3913" y="1307"/>
              <a:ext cx="127" cy="1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8" name="Line 47"/>
            <p:cNvSpPr>
              <a:spLocks noChangeShapeType="1"/>
            </p:cNvSpPr>
            <p:nvPr/>
          </p:nvSpPr>
          <p:spPr bwMode="auto">
            <a:xfrm flipH="1" flipV="1">
              <a:off x="3913" y="1307"/>
              <a:ext cx="59" cy="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509" name="Group 74"/>
            <p:cNvGrpSpPr>
              <a:grpSpLocks/>
            </p:cNvGrpSpPr>
            <p:nvPr/>
          </p:nvGrpSpPr>
          <p:grpSpPr bwMode="auto">
            <a:xfrm>
              <a:off x="2903" y="1365"/>
              <a:ext cx="1129" cy="1016"/>
              <a:chOff x="2903" y="1365"/>
              <a:chExt cx="1129" cy="1016"/>
            </a:xfrm>
          </p:grpSpPr>
          <p:sp>
            <p:nvSpPr>
              <p:cNvPr id="19512" name="Line 22"/>
              <p:cNvSpPr>
                <a:spLocks noChangeShapeType="1"/>
              </p:cNvSpPr>
              <p:nvPr/>
            </p:nvSpPr>
            <p:spPr bwMode="auto">
              <a:xfrm flipV="1">
                <a:off x="2903" y="1752"/>
                <a:ext cx="534" cy="629"/>
              </a:xfrm>
              <a:prstGeom prst="line">
                <a:avLst/>
              </a:prstGeom>
              <a:noFill/>
              <a:ln w="26988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3" name="Line 23"/>
              <p:cNvSpPr>
                <a:spLocks noChangeShapeType="1"/>
              </p:cNvSpPr>
              <p:nvPr/>
            </p:nvSpPr>
            <p:spPr bwMode="auto">
              <a:xfrm flipV="1">
                <a:off x="3437" y="1365"/>
                <a:ext cx="535" cy="387"/>
              </a:xfrm>
              <a:prstGeom prst="line">
                <a:avLst/>
              </a:prstGeom>
              <a:noFill/>
              <a:ln w="26988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4" name="Line 43"/>
              <p:cNvSpPr>
                <a:spLocks noChangeShapeType="1"/>
              </p:cNvSpPr>
              <p:nvPr/>
            </p:nvSpPr>
            <p:spPr bwMode="auto">
              <a:xfrm>
                <a:off x="3437" y="1752"/>
                <a:ext cx="60" cy="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5" name="Line 48"/>
              <p:cNvSpPr>
                <a:spLocks noChangeShapeType="1"/>
              </p:cNvSpPr>
              <p:nvPr/>
            </p:nvSpPr>
            <p:spPr bwMode="auto">
              <a:xfrm>
                <a:off x="3972" y="1365"/>
                <a:ext cx="60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510" name="Line 49"/>
            <p:cNvSpPr>
              <a:spLocks noChangeShapeType="1"/>
            </p:cNvSpPr>
            <p:nvPr/>
          </p:nvSpPr>
          <p:spPr bwMode="auto">
            <a:xfrm flipH="1">
              <a:off x="3913" y="1365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1" name="Line 50"/>
            <p:cNvSpPr>
              <a:spLocks noChangeShapeType="1"/>
            </p:cNvSpPr>
            <p:nvPr/>
          </p:nvSpPr>
          <p:spPr bwMode="auto">
            <a:xfrm flipV="1">
              <a:off x="3972" y="1307"/>
              <a:ext cx="60" cy="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78"/>
          <p:cNvGrpSpPr>
            <a:grpSpLocks/>
          </p:cNvGrpSpPr>
          <p:nvPr/>
        </p:nvGrpSpPr>
        <p:grpSpPr bwMode="auto">
          <a:xfrm>
            <a:off x="6305550" y="1793875"/>
            <a:ext cx="1804988" cy="373063"/>
            <a:chOff x="3972" y="1130"/>
            <a:chExt cx="1137" cy="235"/>
          </a:xfrm>
        </p:grpSpPr>
        <p:sp>
          <p:nvSpPr>
            <p:cNvPr id="19490" name="Rectangle 51"/>
            <p:cNvSpPr>
              <a:spLocks noChangeArrowheads="1"/>
            </p:cNvSpPr>
            <p:nvPr/>
          </p:nvSpPr>
          <p:spPr bwMode="auto">
            <a:xfrm>
              <a:off x="4447" y="1181"/>
              <a:ext cx="128" cy="1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1" name="Line 52"/>
            <p:cNvSpPr>
              <a:spLocks noChangeShapeType="1"/>
            </p:cNvSpPr>
            <p:nvPr/>
          </p:nvSpPr>
          <p:spPr bwMode="auto">
            <a:xfrm flipH="1" flipV="1">
              <a:off x="4447" y="1181"/>
              <a:ext cx="60" cy="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2" name="Line 54"/>
            <p:cNvSpPr>
              <a:spLocks noChangeShapeType="1"/>
            </p:cNvSpPr>
            <p:nvPr/>
          </p:nvSpPr>
          <p:spPr bwMode="auto">
            <a:xfrm flipH="1">
              <a:off x="4447" y="1239"/>
              <a:ext cx="60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Line 55"/>
            <p:cNvSpPr>
              <a:spLocks noChangeShapeType="1"/>
            </p:cNvSpPr>
            <p:nvPr/>
          </p:nvSpPr>
          <p:spPr bwMode="auto">
            <a:xfrm flipV="1">
              <a:off x="4507" y="1181"/>
              <a:ext cx="59" cy="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4" name="Rectangle 56"/>
            <p:cNvSpPr>
              <a:spLocks noChangeArrowheads="1"/>
            </p:cNvSpPr>
            <p:nvPr/>
          </p:nvSpPr>
          <p:spPr bwMode="auto">
            <a:xfrm>
              <a:off x="4982" y="1130"/>
              <a:ext cx="127" cy="1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5" name="Line 57"/>
            <p:cNvSpPr>
              <a:spLocks noChangeShapeType="1"/>
            </p:cNvSpPr>
            <p:nvPr/>
          </p:nvSpPr>
          <p:spPr bwMode="auto">
            <a:xfrm flipH="1" flipV="1">
              <a:off x="4982" y="1130"/>
              <a:ext cx="60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496" name="Group 75"/>
            <p:cNvGrpSpPr>
              <a:grpSpLocks/>
            </p:cNvGrpSpPr>
            <p:nvPr/>
          </p:nvGrpSpPr>
          <p:grpSpPr bwMode="auto">
            <a:xfrm>
              <a:off x="3972" y="1189"/>
              <a:ext cx="1129" cy="176"/>
              <a:chOff x="3972" y="1189"/>
              <a:chExt cx="1129" cy="176"/>
            </a:xfrm>
          </p:grpSpPr>
          <p:sp>
            <p:nvSpPr>
              <p:cNvPr id="19499" name="Line 24"/>
              <p:cNvSpPr>
                <a:spLocks noChangeShapeType="1"/>
              </p:cNvSpPr>
              <p:nvPr/>
            </p:nvSpPr>
            <p:spPr bwMode="auto">
              <a:xfrm flipV="1">
                <a:off x="3972" y="1239"/>
                <a:ext cx="535" cy="126"/>
              </a:xfrm>
              <a:prstGeom prst="line">
                <a:avLst/>
              </a:prstGeom>
              <a:noFill/>
              <a:ln w="26988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0" name="Line 25"/>
              <p:cNvSpPr>
                <a:spLocks noChangeShapeType="1"/>
              </p:cNvSpPr>
              <p:nvPr/>
            </p:nvSpPr>
            <p:spPr bwMode="auto">
              <a:xfrm flipV="1">
                <a:off x="4507" y="1189"/>
                <a:ext cx="535" cy="50"/>
              </a:xfrm>
              <a:prstGeom prst="line">
                <a:avLst/>
              </a:prstGeom>
              <a:noFill/>
              <a:ln w="26988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1" name="Line 53"/>
              <p:cNvSpPr>
                <a:spLocks noChangeShapeType="1"/>
              </p:cNvSpPr>
              <p:nvPr/>
            </p:nvSpPr>
            <p:spPr bwMode="auto">
              <a:xfrm>
                <a:off x="4507" y="1239"/>
                <a:ext cx="59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2" name="Line 58"/>
              <p:cNvSpPr>
                <a:spLocks noChangeShapeType="1"/>
              </p:cNvSpPr>
              <p:nvPr/>
            </p:nvSpPr>
            <p:spPr bwMode="auto">
              <a:xfrm>
                <a:off x="5042" y="1189"/>
                <a:ext cx="59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97" name="Line 59"/>
            <p:cNvSpPr>
              <a:spLocks noChangeShapeType="1"/>
            </p:cNvSpPr>
            <p:nvPr/>
          </p:nvSpPr>
          <p:spPr bwMode="auto">
            <a:xfrm flipH="1">
              <a:off x="4982" y="1189"/>
              <a:ext cx="60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8" name="Line 60"/>
            <p:cNvSpPr>
              <a:spLocks noChangeShapeType="1"/>
            </p:cNvSpPr>
            <p:nvPr/>
          </p:nvSpPr>
          <p:spPr bwMode="auto">
            <a:xfrm flipV="1">
              <a:off x="5042" y="1130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78" name="Rectangle 61"/>
          <p:cNvSpPr>
            <a:spLocks noChangeArrowheads="1"/>
          </p:cNvSpPr>
          <p:nvPr/>
        </p:nvSpPr>
        <p:spPr bwMode="auto">
          <a:xfrm>
            <a:off x="2101850" y="5205413"/>
            <a:ext cx="1762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0"/>
              <a:t>0</a:t>
            </a:r>
            <a:endParaRPr lang="en-US" sz="2500"/>
          </a:p>
        </p:txBody>
      </p:sp>
      <p:sp>
        <p:nvSpPr>
          <p:cNvPr id="19479" name="Rectangle 62"/>
          <p:cNvSpPr>
            <a:spLocks noChangeArrowheads="1"/>
          </p:cNvSpPr>
          <p:nvPr/>
        </p:nvSpPr>
        <p:spPr bwMode="auto">
          <a:xfrm>
            <a:off x="1939925" y="4406900"/>
            <a:ext cx="35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0"/>
              <a:t>20</a:t>
            </a:r>
            <a:endParaRPr lang="en-US"/>
          </a:p>
        </p:txBody>
      </p:sp>
      <p:sp>
        <p:nvSpPr>
          <p:cNvPr id="19480" name="Rectangle 63"/>
          <p:cNvSpPr>
            <a:spLocks noChangeArrowheads="1"/>
          </p:cNvSpPr>
          <p:nvPr/>
        </p:nvSpPr>
        <p:spPr bwMode="auto">
          <a:xfrm>
            <a:off x="1939925" y="3594100"/>
            <a:ext cx="35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0"/>
              <a:t>40</a:t>
            </a:r>
            <a:endParaRPr lang="en-US"/>
          </a:p>
        </p:txBody>
      </p:sp>
      <p:sp>
        <p:nvSpPr>
          <p:cNvPr id="19481" name="Rectangle 64"/>
          <p:cNvSpPr>
            <a:spLocks noChangeArrowheads="1"/>
          </p:cNvSpPr>
          <p:nvPr/>
        </p:nvSpPr>
        <p:spPr bwMode="auto">
          <a:xfrm>
            <a:off x="1939925" y="2794000"/>
            <a:ext cx="35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0" dirty="0"/>
              <a:t>60</a:t>
            </a:r>
            <a:endParaRPr lang="en-US" dirty="0"/>
          </a:p>
        </p:txBody>
      </p:sp>
      <p:sp>
        <p:nvSpPr>
          <p:cNvPr id="19482" name="Rectangle 65"/>
          <p:cNvSpPr>
            <a:spLocks noChangeArrowheads="1"/>
          </p:cNvSpPr>
          <p:nvPr/>
        </p:nvSpPr>
        <p:spPr bwMode="auto">
          <a:xfrm>
            <a:off x="1939925" y="1981200"/>
            <a:ext cx="35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0"/>
              <a:t>80</a:t>
            </a:r>
            <a:endParaRPr lang="en-US"/>
          </a:p>
        </p:txBody>
      </p:sp>
      <p:sp>
        <p:nvSpPr>
          <p:cNvPr id="19483" name="Rectangle 66"/>
          <p:cNvSpPr>
            <a:spLocks noChangeArrowheads="1"/>
          </p:cNvSpPr>
          <p:nvPr/>
        </p:nvSpPr>
        <p:spPr bwMode="auto">
          <a:xfrm>
            <a:off x="1778000" y="1181100"/>
            <a:ext cx="5302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0"/>
              <a:t>100</a:t>
            </a:r>
            <a:endParaRPr lang="en-US"/>
          </a:p>
        </p:txBody>
      </p:sp>
      <p:sp>
        <p:nvSpPr>
          <p:cNvPr id="19484" name="Rectangle 67"/>
          <p:cNvSpPr>
            <a:spLocks noChangeArrowheads="1"/>
          </p:cNvSpPr>
          <p:nvPr/>
        </p:nvSpPr>
        <p:spPr bwMode="auto">
          <a:xfrm>
            <a:off x="2411413" y="5632450"/>
            <a:ext cx="11922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0"/>
              <a:t>1.0E+01</a:t>
            </a:r>
            <a:endParaRPr lang="en-US" sz="2500"/>
          </a:p>
        </p:txBody>
      </p:sp>
      <p:sp>
        <p:nvSpPr>
          <p:cNvPr id="19485" name="Rectangle 68"/>
          <p:cNvSpPr>
            <a:spLocks noChangeArrowheads="1"/>
          </p:cNvSpPr>
          <p:nvPr/>
        </p:nvSpPr>
        <p:spPr bwMode="auto">
          <a:xfrm>
            <a:off x="4110038" y="5632450"/>
            <a:ext cx="11922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0"/>
              <a:t>1.0E+03</a:t>
            </a:r>
            <a:endParaRPr lang="en-US" sz="2500"/>
          </a:p>
        </p:txBody>
      </p:sp>
      <p:sp>
        <p:nvSpPr>
          <p:cNvPr id="19486" name="Rectangle 69"/>
          <p:cNvSpPr>
            <a:spLocks noChangeArrowheads="1"/>
          </p:cNvSpPr>
          <p:nvPr/>
        </p:nvSpPr>
        <p:spPr bwMode="auto">
          <a:xfrm>
            <a:off x="5807075" y="5632450"/>
            <a:ext cx="11922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0"/>
              <a:t>1.0E+05</a:t>
            </a:r>
            <a:endParaRPr lang="en-US" sz="2500"/>
          </a:p>
        </p:txBody>
      </p:sp>
      <p:sp>
        <p:nvSpPr>
          <p:cNvPr id="19487" name="Rectangle 70"/>
          <p:cNvSpPr>
            <a:spLocks noChangeArrowheads="1"/>
          </p:cNvSpPr>
          <p:nvPr/>
        </p:nvSpPr>
        <p:spPr bwMode="auto">
          <a:xfrm>
            <a:off x="7505700" y="5632450"/>
            <a:ext cx="11922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0"/>
              <a:t>1.0E+06</a:t>
            </a:r>
            <a:endParaRPr lang="en-US" sz="2500"/>
          </a:p>
        </p:txBody>
      </p:sp>
      <p:sp>
        <p:nvSpPr>
          <p:cNvPr id="19488" name="Rectangle 71"/>
          <p:cNvSpPr>
            <a:spLocks noChangeArrowheads="1"/>
          </p:cNvSpPr>
          <p:nvPr/>
        </p:nvSpPr>
        <p:spPr bwMode="auto">
          <a:xfrm>
            <a:off x="4056063" y="6165850"/>
            <a:ext cx="29273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400"/>
              <a:t>No. of Vectors</a:t>
            </a:r>
            <a:endParaRPr lang="en-US"/>
          </a:p>
        </p:txBody>
      </p:sp>
      <p:sp>
        <p:nvSpPr>
          <p:cNvPr id="19489" name="Rectangle 72"/>
          <p:cNvSpPr>
            <a:spLocks noChangeArrowheads="1"/>
          </p:cNvSpPr>
          <p:nvPr/>
        </p:nvSpPr>
        <p:spPr bwMode="auto">
          <a:xfrm rot="-5400000">
            <a:off x="-685799" y="3024187"/>
            <a:ext cx="3911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400" dirty="0"/>
              <a:t>Fault Coverage (%)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51040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Annoy the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Distracting and overused transition effects</a:t>
            </a:r>
          </a:p>
          <a:p>
            <a:r>
              <a:rPr lang="en-US" dirty="0"/>
              <a:t>Focusing the audience on your slides, not the speaker</a:t>
            </a:r>
          </a:p>
          <a:p>
            <a:r>
              <a:rPr lang="en-US" dirty="0"/>
              <a:t>Trying to use every feature PowerPoint has to offer</a:t>
            </a:r>
          </a:p>
          <a:p>
            <a:r>
              <a:rPr lang="en-US" dirty="0"/>
              <a:t>Slides without titles</a:t>
            </a:r>
          </a:p>
        </p:txBody>
      </p:sp>
    </p:spTree>
    <p:extLst>
      <p:ext uri="{BB962C8B-B14F-4D97-AF65-F5344CB8AC3E}">
        <p14:creationId xmlns="" xmlns:p14="http://schemas.microsoft.com/office/powerpoint/2010/main" val="1361492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Annoy the Audience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 text</a:t>
            </a:r>
          </a:p>
          <a:p>
            <a:r>
              <a:rPr lang="en-US" dirty="0"/>
              <a:t>Overuse of caps, italics, underlines</a:t>
            </a:r>
          </a:p>
          <a:p>
            <a:r>
              <a:rPr lang="en-US" dirty="0"/>
              <a:t>Too many words on a slide</a:t>
            </a:r>
          </a:p>
        </p:txBody>
      </p:sp>
    </p:spTree>
    <p:extLst>
      <p:ext uri="{BB962C8B-B14F-4D97-AF65-F5344CB8AC3E}">
        <p14:creationId xmlns="" xmlns:p14="http://schemas.microsoft.com/office/powerpoint/2010/main" val="417892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July 10</a:t>
            </a:r>
            <a:endParaRPr lang="en-US" dirty="0"/>
          </a:p>
          <a:p>
            <a:pPr lvl="1"/>
            <a:r>
              <a:rPr lang="en-US" dirty="0"/>
              <a:t>Final version of PowerPoint presentation uploaded</a:t>
            </a:r>
          </a:p>
          <a:p>
            <a:r>
              <a:rPr lang="en-US" dirty="0" smtClean="0"/>
              <a:t>July 17-20</a:t>
            </a:r>
            <a:endParaRPr lang="en-US" dirty="0"/>
          </a:p>
          <a:p>
            <a:pPr lvl="1"/>
            <a:r>
              <a:rPr lang="en-US" dirty="0"/>
              <a:t>Check in and practice presentations in Speaker Ready Room</a:t>
            </a:r>
          </a:p>
          <a:p>
            <a:r>
              <a:rPr lang="en-US" dirty="0" smtClean="0"/>
              <a:t>July 17-21</a:t>
            </a:r>
            <a:endParaRPr lang="en-US" dirty="0"/>
          </a:p>
          <a:p>
            <a:pPr lvl="1"/>
            <a:r>
              <a:rPr lang="en-US" dirty="0"/>
              <a:t>Oral presentations at HPS meeting; check your notification or the online program for specific day and time of your presentation</a:t>
            </a:r>
          </a:p>
        </p:txBody>
      </p:sp>
    </p:spTree>
    <p:extLst>
      <p:ext uri="{BB962C8B-B14F-4D97-AF65-F5344CB8AC3E}">
        <p14:creationId xmlns="" xmlns:p14="http://schemas.microsoft.com/office/powerpoint/2010/main" val="2972066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This Presentation Provides: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about the computers used at the HPS meeting</a:t>
            </a:r>
          </a:p>
          <a:p>
            <a:r>
              <a:rPr lang="en-US" dirty="0"/>
              <a:t>Guidelines for developing a presentation</a:t>
            </a:r>
          </a:p>
          <a:p>
            <a:r>
              <a:rPr lang="en-US" dirty="0"/>
              <a:t>Deadlines for submittals of presentations</a:t>
            </a:r>
          </a:p>
        </p:txBody>
      </p:sp>
    </p:spTree>
    <p:extLst>
      <p:ext uri="{BB962C8B-B14F-4D97-AF65-F5344CB8AC3E}">
        <p14:creationId xmlns="" xmlns:p14="http://schemas.microsoft.com/office/powerpoint/2010/main" val="1457634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Projection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HPS preloads all presentations</a:t>
            </a:r>
          </a:p>
          <a:p>
            <a:r>
              <a:rPr lang="en-US"/>
              <a:t>HPS supplies projection computer</a:t>
            </a:r>
          </a:p>
          <a:p>
            <a:pPr lvl="1"/>
            <a:r>
              <a:rPr lang="en-US"/>
              <a:t>256 MB RAM </a:t>
            </a:r>
          </a:p>
          <a:p>
            <a:pPr lvl="1"/>
            <a:r>
              <a:rPr lang="en-US"/>
              <a:t>Microsoft Windows (2007 or later)</a:t>
            </a:r>
          </a:p>
          <a:p>
            <a:pPr lvl="1"/>
            <a:r>
              <a:rPr lang="en-US"/>
              <a:t>Microsoft PowerPoint (2007 or later)</a:t>
            </a:r>
          </a:p>
          <a:p>
            <a:pPr lvl="1"/>
            <a:r>
              <a:rPr lang="en-US"/>
              <a:t>Not connected to sound system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2064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File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One file per presentation</a:t>
            </a:r>
          </a:p>
          <a:p>
            <a:r>
              <a:rPr lang="en-US" dirty="0"/>
              <a:t>*.</a:t>
            </a:r>
            <a:r>
              <a:rPr lang="en-US" dirty="0" err="1"/>
              <a:t>pptx</a:t>
            </a:r>
            <a:r>
              <a:rPr lang="en-US" dirty="0"/>
              <a:t> format</a:t>
            </a:r>
          </a:p>
          <a:p>
            <a:r>
              <a:rPr lang="en-US" dirty="0"/>
              <a:t>File totally self-contained</a:t>
            </a:r>
          </a:p>
          <a:p>
            <a:r>
              <a:rPr lang="en-US" dirty="0"/>
              <a:t>No links to:</a:t>
            </a:r>
          </a:p>
          <a:p>
            <a:pPr lvl="1"/>
            <a:r>
              <a:rPr lang="en-US" dirty="0"/>
              <a:t>Other files</a:t>
            </a:r>
          </a:p>
          <a:p>
            <a:pPr lvl="1"/>
            <a:r>
              <a:rPr lang="en-US" dirty="0"/>
              <a:t>The Internet</a:t>
            </a:r>
          </a:p>
          <a:p>
            <a:pPr lvl="1"/>
            <a:r>
              <a:rPr lang="en-US" dirty="0"/>
              <a:t>Audio/video content (only if special request is made)</a:t>
            </a:r>
          </a:p>
        </p:txBody>
      </p:sp>
    </p:spTree>
    <p:extLst>
      <p:ext uri="{BB962C8B-B14F-4D97-AF65-F5344CB8AC3E}">
        <p14:creationId xmlns="" xmlns:p14="http://schemas.microsoft.com/office/powerpoint/2010/main" val="4280451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Speaker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Some versions of Office for Mac have proved troublesome when used on a Windows PC</a:t>
            </a:r>
          </a:p>
          <a:p>
            <a:pPr lvl="1"/>
            <a:r>
              <a:rPr lang="en-US" dirty="0"/>
              <a:t>Users of Office for Mac should submit their presentations ahead of time so that it can be checked in advance</a:t>
            </a:r>
          </a:p>
          <a:p>
            <a:r>
              <a:rPr lang="en-US" dirty="0"/>
              <a:t>Previewing the day before in the Ready Room will benefit both the HPS and the presenter</a:t>
            </a:r>
          </a:p>
          <a:p>
            <a:r>
              <a:rPr lang="en-US" dirty="0"/>
              <a:t> Bring a copy on a thumb drive… just in case!</a:t>
            </a:r>
          </a:p>
        </p:txBody>
      </p:sp>
    </p:spTree>
    <p:extLst>
      <p:ext uri="{BB962C8B-B14F-4D97-AF65-F5344CB8AC3E}">
        <p14:creationId xmlns="" xmlns:p14="http://schemas.microsoft.com/office/powerpoint/2010/main" val="4128764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Style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Rule of thumb: 1 slide per minute</a:t>
            </a:r>
          </a:p>
          <a:p>
            <a:pPr lvl="1"/>
            <a:r>
              <a:rPr lang="en-US"/>
              <a:t>A 15 minute presentation allots only 12 Minutes for talk, 3 minutes for questions</a:t>
            </a:r>
          </a:p>
          <a:p>
            <a:r>
              <a:rPr lang="en-US"/>
              <a:t>Each slide should have a title</a:t>
            </a:r>
          </a:p>
          <a:p>
            <a:r>
              <a:rPr lang="en-US"/>
              <a:t>In “File-&gt;Page Setup…” window specify:</a:t>
            </a:r>
          </a:p>
          <a:p>
            <a:pPr lvl="1"/>
            <a:r>
              <a:rPr lang="en-US"/>
              <a:t>Slides sized for: “On Screen Show”</a:t>
            </a:r>
          </a:p>
          <a:p>
            <a:pPr lvl="1"/>
            <a:r>
              <a:rPr lang="en-US"/>
              <a:t>Slide orientation: Landscape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91072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Style Guidelines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 phrases, not long sentences</a:t>
            </a:r>
          </a:p>
          <a:p>
            <a:r>
              <a:rPr lang="en-US" dirty="0"/>
              <a:t>Use </a:t>
            </a:r>
            <a:r>
              <a:rPr lang="en-US" dirty="0" err="1"/>
              <a:t>arial</a:t>
            </a:r>
            <a:r>
              <a:rPr lang="en-US" dirty="0"/>
              <a:t> or similar sans serif font</a:t>
            </a:r>
          </a:p>
          <a:p>
            <a:r>
              <a:rPr lang="en-US" sz="3600" dirty="0"/>
              <a:t>36 Point Titles</a:t>
            </a:r>
          </a:p>
          <a:p>
            <a:r>
              <a:rPr lang="en-US" dirty="0"/>
              <a:t>28 Point 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0827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Unreadable visual aids (charts, graphs)</a:t>
            </a:r>
          </a:p>
          <a:p>
            <a:r>
              <a:rPr lang="en-US" dirty="0"/>
              <a:t>Too much information on a single slide</a:t>
            </a:r>
          </a:p>
          <a:p>
            <a:pPr lvl="1"/>
            <a:r>
              <a:rPr lang="en-US" dirty="0"/>
              <a:t>Do not reduce font size to make room for more words.  </a:t>
            </a:r>
          </a:p>
          <a:p>
            <a:pPr lvl="1"/>
            <a:r>
              <a:rPr lang="en-US" dirty="0"/>
              <a:t>If you can’t read your lettering from 10’ away from a laptop display then your audience may have problems.</a:t>
            </a:r>
          </a:p>
          <a:p>
            <a:r>
              <a:rPr lang="en-US" dirty="0"/>
              <a:t>Bad color contrast when projected (especially red)</a:t>
            </a:r>
          </a:p>
        </p:txBody>
      </p:sp>
    </p:spTree>
    <p:extLst>
      <p:ext uri="{BB962C8B-B14F-4D97-AF65-F5344CB8AC3E}">
        <p14:creationId xmlns="" xmlns:p14="http://schemas.microsoft.com/office/powerpoint/2010/main" val="1417235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Fonts and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Special fonts, symbols and bullets may not be on the projection computer</a:t>
            </a:r>
          </a:p>
          <a:p>
            <a:pPr lvl="1"/>
            <a:r>
              <a:rPr lang="en-US" dirty="0"/>
              <a:t>Wingdings, Monotype Sorts</a:t>
            </a:r>
          </a:p>
          <a:p>
            <a:pPr lvl="1"/>
            <a:r>
              <a:rPr lang="en-US" dirty="0"/>
              <a:t>Scientific symbol fonts,  Asian language fonts</a:t>
            </a:r>
          </a:p>
          <a:p>
            <a:pPr lvl="1"/>
            <a:r>
              <a:rPr lang="en-US" dirty="0"/>
              <a:t>MS Line Draw</a:t>
            </a:r>
          </a:p>
          <a:p>
            <a:r>
              <a:rPr lang="en-US" dirty="0"/>
              <a:t>Can embed TrueType fonts in file:</a:t>
            </a:r>
          </a:p>
          <a:p>
            <a:pPr lvl="1"/>
            <a:r>
              <a:rPr lang="en-US" dirty="0"/>
              <a:t>Select “Tools-&gt;Save Options-&gt;Embed TrueType Fonts” from the dialog box when saving</a:t>
            </a:r>
          </a:p>
        </p:txBody>
      </p:sp>
    </p:spTree>
    <p:extLst>
      <p:ext uri="{BB962C8B-B14F-4D97-AF65-F5344CB8AC3E}">
        <p14:creationId xmlns="" xmlns:p14="http://schemas.microsoft.com/office/powerpoint/2010/main" val="3134354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26287</TotalTime>
  <Words>761</Words>
  <Application>Microsoft Office PowerPoint</Application>
  <PresentationFormat>On-screen Show (4:3)</PresentationFormat>
  <Paragraphs>125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Perspective</vt:lpstr>
      <vt:lpstr>Computer Projection  Presentation Guide</vt:lpstr>
      <vt:lpstr>This Presentation Provides:</vt:lpstr>
      <vt:lpstr>Projection Computer</vt:lpstr>
      <vt:lpstr>Presentation File Requirements</vt:lpstr>
      <vt:lpstr>Speaker Preparation</vt:lpstr>
      <vt:lpstr>Style Guidelines</vt:lpstr>
      <vt:lpstr>Style Guidelines (cont)</vt:lpstr>
      <vt:lpstr>Common Problems</vt:lpstr>
      <vt:lpstr>Special Fonts and Symbols</vt:lpstr>
      <vt:lpstr>Contrast</vt:lpstr>
      <vt:lpstr>Display Speed</vt:lpstr>
      <vt:lpstr>Transitions Between Slides</vt:lpstr>
      <vt:lpstr>Transitions Between Lines</vt:lpstr>
      <vt:lpstr>Presenting Information: Diagrams</vt:lpstr>
      <vt:lpstr>Presenting Information: Graphs</vt:lpstr>
      <vt:lpstr>Fault Coverage vs. No. of Vectors</vt:lpstr>
      <vt:lpstr>How to Annoy the Audience</vt:lpstr>
      <vt:lpstr>How to Annoy the Audience</vt:lpstr>
      <vt:lpstr>Schedule</vt:lpstr>
    </vt:vector>
  </TitlesOfParts>
  <Company>Burk &amp; Associates,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Projection   Presentation Guide</dc:title>
  <dc:creator>jennifer rosenberg</dc:creator>
  <cp:lastModifiedBy>Hartman</cp:lastModifiedBy>
  <cp:revision>29</cp:revision>
  <dcterms:created xsi:type="dcterms:W3CDTF">2012-09-10T12:33:11Z</dcterms:created>
  <dcterms:modified xsi:type="dcterms:W3CDTF">2016-05-03T01:36:12Z</dcterms:modified>
</cp:coreProperties>
</file>